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5" r:id="rId4"/>
    <p:sldId id="266" r:id="rId5"/>
    <p:sldId id="259" r:id="rId6"/>
    <p:sldId id="262" r:id="rId7"/>
    <p:sldId id="267" r:id="rId8"/>
    <p:sldId id="264" r:id="rId9"/>
    <p:sldId id="275" r:id="rId10"/>
    <p:sldId id="268" r:id="rId11"/>
    <p:sldId id="276" r:id="rId12"/>
    <p:sldId id="269" r:id="rId13"/>
    <p:sldId id="270" r:id="rId14"/>
    <p:sldId id="273" r:id="rId15"/>
    <p:sldId id="277" r:id="rId16"/>
    <p:sldId id="271" r:id="rId17"/>
    <p:sldId id="272" r:id="rId18"/>
    <p:sldId id="26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-7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Sorts Mill Goudy" panose="020B0604020202020204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+BbYuXfCQlb/JzkMH5h/jVij/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666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4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11074400" y="6384925"/>
            <a:ext cx="2794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074400" y="6384925"/>
            <a:ext cx="2794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sldNum" idx="12"/>
          </p:nvPr>
        </p:nvSpPr>
        <p:spPr>
          <a:xfrm>
            <a:off x="11074400" y="6384925"/>
            <a:ext cx="279400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 descr="Lorem ipsum dolor sit amet"/>
          <p:cNvSpPr txBox="1"/>
          <p:nvPr/>
        </p:nvSpPr>
        <p:spPr>
          <a:xfrm>
            <a:off x="723900" y="5364162"/>
            <a:ext cx="489743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000"/>
              <a:buFont typeface="Calibri"/>
              <a:buNone/>
            </a:pPr>
            <a:r>
              <a:rPr lang="et-EE" sz="20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19.10.2021</a:t>
            </a:r>
            <a:endParaRPr dirty="0"/>
          </a:p>
        </p:txBody>
      </p:sp>
      <p:pic>
        <p:nvPicPr>
          <p:cNvPr id="27" name="Google Shape;27;p1" descr="RPR v2 edit2@3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304800"/>
            <a:ext cx="35941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2950" y="5949950"/>
            <a:ext cx="10685462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650" y="427038"/>
            <a:ext cx="8022336" cy="1325562"/>
          </a:xfrm>
        </p:spPr>
        <p:txBody>
          <a:bodyPr/>
          <a:lstStyle/>
          <a:p>
            <a:r>
              <a:rPr lang="et-EE" dirty="0"/>
              <a:t>Otsinguvaldkonna koosolek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Koertega otsing: koerajuht </a:t>
            </a:r>
            <a:r>
              <a:rPr lang="et-EE" dirty="0">
                <a:latin typeface="Montserrat" panose="020B0604020202020204" charset="-70"/>
              </a:rPr>
              <a:t>(tagasiside 5 osalejalt)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Koerajuhid jäid otsinguga rahule. Suurimaks puuduseks peetakse orienteerujate kogemuste ja oskuste puudumist. 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„Koostööõppuste osalejate oskuste tase võib olla väga erinev, reaalse olukorra puhul tuleb hinnata, kas ülesanne pimedas rägastikus on meeskonnale jõukohane, et mitte sattuda ise abivajajate hulka.“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Tagasiside osalejatelt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806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-9739"/>
            <a:ext cx="6617970" cy="66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3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Koertega otsing: koerajuhi orienteeruja </a:t>
            </a:r>
            <a:r>
              <a:rPr lang="et-EE" dirty="0">
                <a:latin typeface="Montserrat" panose="020B0604020202020204" charset="-70"/>
              </a:rPr>
              <a:t>(tagasiside 12 osalejalt)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9 osalejat tundsid, et õppisid palju juurde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„Õppisin, et võiksin olla julgem proovima asju, milles ennast tugevalt ei tunne, nt. aheliku juhuks olemist või koerajuhile orienteerujaks olemist.“</a:t>
            </a: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„Hea oli näha koerajuhte töös!“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Tagasiside osalejatelt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467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Staabi töö ja kommunikatsioon 4,4/5</a:t>
            </a:r>
            <a:r>
              <a:rPr lang="et-EE" dirty="0">
                <a:latin typeface="Montserrat" panose="020B0604020202020204" charset="-70"/>
              </a:rPr>
              <a:t> (tagasiside 14 osalejalt)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„Töö kiire ja korralik!“</a:t>
            </a: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</a:t>
            </a:r>
            <a:r>
              <a:rPr lang="fi-FI" sz="2400" i="1" dirty="0">
                <a:latin typeface="Montserrat" panose="020B0604020202020204" charset="-70"/>
              </a:rPr>
              <a:t>1 </a:t>
            </a:r>
            <a:r>
              <a:rPr lang="fi-FI" sz="2400" i="1" dirty="0" err="1">
                <a:latin typeface="Montserrat" panose="020B0604020202020204" charset="-70"/>
              </a:rPr>
              <a:t>koerte</a:t>
            </a:r>
            <a:r>
              <a:rPr lang="fi-FI" sz="2400" i="1" dirty="0">
                <a:latin typeface="Montserrat" panose="020B0604020202020204" charset="-70"/>
              </a:rPr>
              <a:t> ala oli </a:t>
            </a:r>
            <a:r>
              <a:rPr lang="fi-FI" sz="2400" i="1" dirty="0" err="1">
                <a:latin typeface="Montserrat" panose="020B0604020202020204" charset="-70"/>
              </a:rPr>
              <a:t>GPSi</a:t>
            </a:r>
            <a:r>
              <a:rPr lang="fi-FI" sz="2400" i="1" dirty="0">
                <a:latin typeface="Montserrat" panose="020B0604020202020204" charset="-70"/>
              </a:rPr>
              <a:t> </a:t>
            </a:r>
            <a:r>
              <a:rPr lang="fi-FI" sz="2400" i="1" dirty="0" err="1">
                <a:latin typeface="Montserrat" panose="020B0604020202020204" charset="-70"/>
              </a:rPr>
              <a:t>sisestatud</a:t>
            </a:r>
            <a:r>
              <a:rPr lang="fi-FI" sz="2400" i="1" dirty="0">
                <a:latin typeface="Montserrat" panose="020B0604020202020204" charset="-70"/>
              </a:rPr>
              <a:t> </a:t>
            </a:r>
            <a:r>
              <a:rPr lang="fi-FI" sz="2400" i="1" dirty="0" err="1">
                <a:latin typeface="Montserrat" panose="020B0604020202020204" charset="-70"/>
              </a:rPr>
              <a:t>väikse</a:t>
            </a:r>
            <a:r>
              <a:rPr lang="fi-FI" sz="2400" i="1" dirty="0">
                <a:latin typeface="Montserrat" panose="020B0604020202020204" charset="-70"/>
              </a:rPr>
              <a:t> </a:t>
            </a:r>
            <a:r>
              <a:rPr lang="fi-FI" sz="2400" i="1" dirty="0" err="1">
                <a:latin typeface="Montserrat" panose="020B0604020202020204" charset="-70"/>
              </a:rPr>
              <a:t>veaga</a:t>
            </a:r>
            <a:r>
              <a:rPr lang="fi-FI" sz="2400" i="1" dirty="0">
                <a:latin typeface="Montserrat" panose="020B0604020202020204" charset="-70"/>
              </a:rPr>
              <a:t> just </a:t>
            </a:r>
            <a:r>
              <a:rPr lang="fi-FI" sz="2400" i="1" dirty="0" err="1">
                <a:latin typeface="Montserrat" panose="020B0604020202020204" charset="-70"/>
              </a:rPr>
              <a:t>figurandi</a:t>
            </a:r>
            <a:r>
              <a:rPr lang="fi-FI" sz="2400" i="1" dirty="0">
                <a:latin typeface="Montserrat" panose="020B0604020202020204" charset="-70"/>
              </a:rPr>
              <a:t> </a:t>
            </a:r>
            <a:r>
              <a:rPr lang="fi-FI" sz="2400" i="1" dirty="0" err="1">
                <a:latin typeface="Montserrat" panose="020B0604020202020204" charset="-70"/>
              </a:rPr>
              <a:t>asukoha</a:t>
            </a:r>
            <a:r>
              <a:rPr lang="fi-FI" sz="2400" i="1" dirty="0">
                <a:latin typeface="Montserrat" panose="020B0604020202020204" charset="-70"/>
              </a:rPr>
              <a:t> juures.</a:t>
            </a:r>
            <a:r>
              <a:rPr lang="et-EE" sz="2400" i="1" dirty="0">
                <a:latin typeface="Montserrat" panose="020B0604020202020204" charset="-70"/>
              </a:rPr>
              <a:t>“</a:t>
            </a: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„Sidevahendid kehvad. Üldine staabipoolne juhtimine oli hea“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Tagasiside osalejatelt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6652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6655"/>
            <a:ext cx="5882640" cy="4544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204" y="676655"/>
            <a:ext cx="6256796" cy="44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2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rjeldus puudub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1" y="786383"/>
            <a:ext cx="5900929" cy="442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204" y="786383"/>
            <a:ext cx="6256796" cy="442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5238971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Varustus 3.9/5 </a:t>
            </a:r>
            <a:r>
              <a:rPr lang="et-EE" dirty="0">
                <a:latin typeface="Montserrat" panose="020B0604020202020204" charset="-70"/>
              </a:rPr>
              <a:t>(tagasiside 14 osalejalt)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„GPS oli koeraga otsingu algusosas juba tühi.“</a:t>
            </a: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„Jagatavad pealambid ei ole metsas liikumiseks absoluutselt piisavad.“</a:t>
            </a: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</a:t>
            </a:r>
            <a:r>
              <a:rPr lang="et-EE" sz="2400" i="1" dirty="0" err="1">
                <a:latin typeface="Montserrat" panose="020B0604020202020204" charset="-70"/>
              </a:rPr>
              <a:t>Navi</a:t>
            </a:r>
            <a:r>
              <a:rPr lang="et-EE" sz="2400" i="1" dirty="0">
                <a:latin typeface="Montserrat" panose="020B0604020202020204" charset="-70"/>
              </a:rPr>
              <a:t> aku tühi, mis selgus alles metsas ööpimeduses, pealamp väga kehva kvaliteediga, eelinfo puudulik, et vaja </a:t>
            </a:r>
            <a:r>
              <a:rPr lang="et-EE" sz="2400" i="1" dirty="0" err="1">
                <a:latin typeface="Montserrat" panose="020B0604020202020204" charset="-70"/>
              </a:rPr>
              <a:t>ööpimedas</a:t>
            </a:r>
            <a:r>
              <a:rPr lang="et-EE" sz="2400" i="1" dirty="0">
                <a:latin typeface="Montserrat" panose="020B0604020202020204" charset="-70"/>
              </a:rPr>
              <a:t> vastav varustus ise kaasa hankida. Mis on OK, aga mida peab teadma.“</a:t>
            </a: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„Pealamp on muidu hea aga võiks olla võimalus kasutada punast valgust, et teiste otsijatega GPS-i vaadates ja arutledes ei pimestaks teineteist. Aga väga pikalt valgustas. Muu oli kõik </a:t>
            </a:r>
            <a:r>
              <a:rPr lang="et-EE" sz="2400" i="1" dirty="0" err="1">
                <a:latin typeface="Montserrat" panose="020B0604020202020204" charset="-70"/>
              </a:rPr>
              <a:t>ok</a:t>
            </a:r>
            <a:r>
              <a:rPr lang="et-EE" sz="2400" i="1" dirty="0">
                <a:latin typeface="Montserrat" panose="020B0604020202020204" charset="-70"/>
              </a:rPr>
              <a:t>.“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Tagasiside osalejatelt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765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5238971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Kokkuvõte</a:t>
            </a:r>
            <a:endParaRPr lang="et-EE" dirty="0">
              <a:latin typeface="Montserrat" panose="020B0604020202020204" charset="-70"/>
            </a:endParaRPr>
          </a:p>
          <a:p>
            <a:r>
              <a:rPr lang="et-EE" sz="2000" dirty="0">
                <a:latin typeface="Montserrat" panose="020B0604020202020204" charset="-70"/>
              </a:rPr>
              <a:t>Logistikaõppuse osa lisamine väga hea ja vajalik</a:t>
            </a:r>
          </a:p>
          <a:p>
            <a:r>
              <a:rPr lang="et-EE" sz="2000" dirty="0">
                <a:latin typeface="Montserrat" panose="020B0604020202020204" charset="-70"/>
              </a:rPr>
              <a:t>Vaja lisada ka orienteerumisõppus/ahelikuõppus</a:t>
            </a:r>
          </a:p>
          <a:p>
            <a:r>
              <a:rPr lang="et-EE" sz="2000" dirty="0">
                <a:latin typeface="Montserrat" panose="020B0604020202020204" charset="-70"/>
              </a:rPr>
              <a:t>Koerad teevad head tööd (10+ ha 2 tunniga)</a:t>
            </a:r>
          </a:p>
          <a:p>
            <a:r>
              <a:rPr lang="et-EE" sz="2000" dirty="0">
                <a:latin typeface="Montserrat" panose="020B0604020202020204" charset="-70"/>
              </a:rPr>
              <a:t>Varustus vajab värskendamist</a:t>
            </a:r>
          </a:p>
          <a:p>
            <a:r>
              <a:rPr lang="et-EE" sz="2000" dirty="0">
                <a:latin typeface="Montserrat" panose="020B0604020202020204" charset="-70"/>
              </a:rPr>
              <a:t>Kaardid?</a:t>
            </a:r>
          </a:p>
          <a:p>
            <a:r>
              <a:rPr lang="et-EE" sz="2000" dirty="0">
                <a:latin typeface="Montserrat" panose="020B0604020202020204" charset="-70"/>
              </a:rPr>
              <a:t>Üldjoontes kindlasti õnnestunud õppus </a:t>
            </a:r>
            <a:r>
              <a:rPr lang="et-EE" sz="2000" dirty="0">
                <a:latin typeface="Montserrat" panose="020B0604020202020204" charset="-70"/>
                <a:sym typeface="Wingdings" panose="05000000000000000000" pitchFamily="2" charset="2"/>
              </a:rPr>
              <a:t></a:t>
            </a:r>
            <a:endParaRPr lang="et-EE" sz="2000" dirty="0">
              <a:latin typeface="Montserrat" panose="020B0604020202020204" charset="-70"/>
            </a:endParaRP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Tagasiside osalejatelt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955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 err="1">
                <a:latin typeface="Montserrat" panose="020B0604020202020204" charset="-70"/>
              </a:rPr>
              <a:t>Otsingulvaldkond</a:t>
            </a:r>
            <a:r>
              <a:rPr lang="et-EE" b="1" dirty="0">
                <a:latin typeface="Montserrat" panose="020B0604020202020204" charset="-70"/>
              </a:rPr>
              <a:t> RPR-</a:t>
            </a:r>
            <a:r>
              <a:rPr lang="et-EE" b="1" dirty="0" err="1">
                <a:latin typeface="Montserrat" panose="020B0604020202020204" charset="-70"/>
              </a:rPr>
              <a:t>is</a:t>
            </a:r>
            <a:endParaRPr lang="et-EE" b="1" dirty="0">
              <a:latin typeface="Montserrat" panose="020B0604020202020204" charset="-70"/>
            </a:endParaRP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Meie tugevused</a:t>
            </a:r>
          </a:p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Meie nõrkused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Arengu prioriteedid? 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220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Viimase aasta sündmused</a:t>
            </a:r>
          </a:p>
          <a:p>
            <a:pPr marL="628650" indent="-514350"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Kokkuvõte eelmise aasta otsingust/koosolekust</a:t>
            </a:r>
          </a:p>
          <a:p>
            <a:pPr marL="628650" indent="-514350"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Otsinguõppus</a:t>
            </a:r>
          </a:p>
          <a:p>
            <a:pPr lvl="1"/>
            <a:r>
              <a:rPr lang="et-EE" sz="2400" dirty="0">
                <a:latin typeface="Montserrat" panose="020B0604020202020204" charset="-70"/>
              </a:rPr>
              <a:t>Õppus numbrites</a:t>
            </a:r>
          </a:p>
          <a:p>
            <a:pPr lvl="1"/>
            <a:r>
              <a:rPr lang="et-EE" sz="2400" dirty="0">
                <a:latin typeface="Montserrat" panose="020B0604020202020204" charset="-70"/>
              </a:rPr>
              <a:t>Tagasiside osalejatelt</a:t>
            </a:r>
          </a:p>
          <a:p>
            <a:pPr lvl="1"/>
            <a:r>
              <a:rPr lang="et-EE" sz="2400" dirty="0">
                <a:latin typeface="Montserrat" panose="020B0604020202020204" charset="-70"/>
              </a:rPr>
              <a:t>Kokkuvõte</a:t>
            </a:r>
          </a:p>
          <a:p>
            <a:pPr marL="628650" indent="-514350"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Otsinguvaldkond RPR-</a:t>
            </a:r>
            <a:r>
              <a:rPr lang="et-EE" sz="2400" dirty="0" err="1">
                <a:latin typeface="Montserrat" panose="020B0604020202020204" charset="-70"/>
              </a:rPr>
              <a:t>is</a:t>
            </a:r>
            <a:endParaRPr lang="et-EE" sz="2400" dirty="0">
              <a:latin typeface="Montserrat" panose="020B0604020202020204" charset="-70"/>
            </a:endParaRPr>
          </a:p>
          <a:p>
            <a:pPr lvl="1"/>
            <a:r>
              <a:rPr lang="et-EE" sz="2400" dirty="0">
                <a:latin typeface="Montserrat" panose="020B0604020202020204" charset="-70"/>
              </a:rPr>
              <a:t>„Vaba mikrofon“ </a:t>
            </a:r>
          </a:p>
          <a:p>
            <a:pPr lvl="1"/>
            <a:r>
              <a:rPr lang="et-EE" sz="2400" dirty="0">
                <a:latin typeface="Montserrat" panose="020B0604020202020204" charset="-70"/>
              </a:rPr>
              <a:t>Kuidas edasi?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Koosoleku kava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04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sz="2400" dirty="0">
                <a:latin typeface="Montserrat" panose="020B0604020202020204" charset="-70"/>
              </a:rPr>
              <a:t>Ene Sikk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92301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Viimase aasta sündmused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3465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Probleem madala kaasamisprotsendiga (</a:t>
            </a:r>
            <a:r>
              <a:rPr lang="et-EE" sz="2400" dirty="0" err="1">
                <a:latin typeface="Montserrat" panose="020B0604020202020204" charset="-70"/>
              </a:rPr>
              <a:t>Covid</a:t>
            </a:r>
            <a:r>
              <a:rPr lang="et-EE" sz="2400" dirty="0">
                <a:latin typeface="Montserrat" panose="020B0604020202020204" charset="-70"/>
              </a:rPr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Liikmete seas ebakindlus (oskuste, kogemuste puudus)</a:t>
            </a:r>
          </a:p>
          <a:p>
            <a:pPr marL="571500" indent="-457200">
              <a:buFont typeface="+mj-lt"/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Teemakoolitused GPS, kompass, sündmuse juhtimine, staabi logistika </a:t>
            </a:r>
          </a:p>
          <a:p>
            <a:pPr marL="571500" indent="-457200">
              <a:buFont typeface="+mj-lt"/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Ühised harjutamised koertega</a:t>
            </a:r>
          </a:p>
          <a:p>
            <a:pPr marL="571500" indent="-457200">
              <a:buFont typeface="+mj-lt"/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Linnaotsingud</a:t>
            </a:r>
          </a:p>
          <a:p>
            <a:pPr marL="571500" indent="-457200">
              <a:buFont typeface="+mj-lt"/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Varustus: </a:t>
            </a:r>
            <a:r>
              <a:rPr lang="et-EE" sz="2400" dirty="0" err="1">
                <a:latin typeface="Montserrat" panose="020B0604020202020204" charset="-70"/>
              </a:rPr>
              <a:t>GPSid</a:t>
            </a:r>
            <a:r>
              <a:rPr lang="et-EE" sz="2400" dirty="0">
                <a:latin typeface="Montserrat" panose="020B0604020202020204" charset="-70"/>
              </a:rPr>
              <a:t>, katseprillid, pealambid, kompass, taskumärkmik</a:t>
            </a:r>
          </a:p>
          <a:p>
            <a:pPr marL="571500" indent="-457200">
              <a:buFont typeface="+mj-lt"/>
              <a:buAutoNum type="arabicPeriod"/>
            </a:pPr>
            <a:r>
              <a:rPr lang="et-EE" sz="2400" dirty="0">
                <a:latin typeface="Montserrat" panose="020B0604020202020204" charset="-70"/>
              </a:rPr>
              <a:t>Reageerimine: personaalsed vestid, P77, inimeste transport sündmusele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923015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2020 oktoober / otsingukoosolek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313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6286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Osalejad 46</a:t>
            </a:r>
          </a:p>
          <a:p>
            <a:r>
              <a:rPr lang="et-EE" dirty="0">
                <a:latin typeface="Montserrat" panose="020B0604020202020204" charset="-70"/>
              </a:rPr>
              <a:t>10 logistikut</a:t>
            </a:r>
          </a:p>
          <a:p>
            <a:r>
              <a:rPr lang="et-EE" dirty="0">
                <a:latin typeface="Montserrat" panose="020B0604020202020204" charset="-70"/>
              </a:rPr>
              <a:t>6 koerajuhti</a:t>
            </a:r>
          </a:p>
          <a:p>
            <a:r>
              <a:rPr lang="et-EE" dirty="0">
                <a:latin typeface="Montserrat" panose="020B0604020202020204" charset="-70"/>
              </a:rPr>
              <a:t>26 inimest ahelikus</a:t>
            </a:r>
          </a:p>
          <a:p>
            <a:r>
              <a:rPr lang="et-EE" dirty="0">
                <a:latin typeface="Montserrat" panose="020B0604020202020204" charset="-70"/>
              </a:rPr>
              <a:t>14 inimest staabis/korralduses </a:t>
            </a:r>
          </a:p>
          <a:p>
            <a:r>
              <a:rPr lang="et-EE" dirty="0">
                <a:latin typeface="Montserrat" panose="020B0604020202020204" charset="-70"/>
              </a:rPr>
              <a:t>11 </a:t>
            </a:r>
            <a:r>
              <a:rPr lang="et-EE" dirty="0" err="1">
                <a:latin typeface="Montserrat" panose="020B0604020202020204" charset="-70"/>
              </a:rPr>
              <a:t>figuranti</a:t>
            </a:r>
            <a:endParaRPr lang="et-EE" dirty="0">
              <a:latin typeface="Montserrat" panose="020B0604020202020204" charset="-70"/>
            </a:endParaRP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Õppus numbrites</a:t>
            </a:r>
            <a:endParaRPr dirty="0"/>
          </a:p>
        </p:txBody>
      </p:sp>
      <p:pic>
        <p:nvPicPr>
          <p:cNvPr id="1028" name="Picture 4" descr="Politsei- ja Piirivalveam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40" y="958709"/>
            <a:ext cx="6209934" cy="10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032" name="Picture 8" descr="EOK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59" y="1984635"/>
            <a:ext cx="2286123" cy="22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iskodukaitse – Vikipe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759" y="3577876"/>
            <a:ext cx="2252794" cy="22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7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Üldine korraldus 4,7/5 </a:t>
            </a:r>
            <a:r>
              <a:rPr lang="et-EE" dirty="0">
                <a:latin typeface="Montserrat" panose="020B0604020202020204" charset="-70"/>
              </a:rPr>
              <a:t>(tagasiside 18 osalejalt) </a:t>
            </a:r>
          </a:p>
          <a:p>
            <a:pPr marL="114300" indent="0">
              <a:buNone/>
            </a:pPr>
            <a:endParaRPr lang="et-EE" b="1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+</a:t>
            </a:r>
            <a:r>
              <a:rPr lang="et-EE" dirty="0">
                <a:latin typeface="Montserrat" panose="020B0604020202020204" charset="-70"/>
              </a:rPr>
              <a:t> Hea ettevalmistus, otsingualade planeerimine, </a:t>
            </a:r>
            <a:r>
              <a:rPr lang="et-EE" dirty="0" err="1">
                <a:latin typeface="Montserrat" panose="020B0604020202020204" charset="-70"/>
              </a:rPr>
              <a:t>figurantide</a:t>
            </a:r>
            <a:r>
              <a:rPr lang="et-EE" dirty="0">
                <a:latin typeface="Montserrat" panose="020B0604020202020204" charset="-70"/>
              </a:rPr>
              <a:t> paigutamine ja instrueerimine; hästi valitud maastik, positiivsus</a:t>
            </a:r>
          </a:p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-</a:t>
            </a:r>
            <a:r>
              <a:rPr lang="et-EE" dirty="0">
                <a:latin typeface="Montserrat" panose="020B0604020202020204" charset="-70"/>
              </a:rPr>
              <a:t>  Rohkem juhendamist (nii orienteerujad kui ahelikus käitumine), PPA kaasamine ja ka eelinfo (?) veidi ebaselge</a:t>
            </a:r>
          </a:p>
          <a:p>
            <a:pPr marL="114300" indent="0">
              <a:buNone/>
            </a:pPr>
            <a:endParaRPr lang="et-EE" i="1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i="1" dirty="0">
                <a:latin typeface="Montserrat" panose="020B0604020202020204" charset="-70"/>
              </a:rPr>
              <a:t>soovitused: tutvustusring õppuse alguses, koolitus orienteerujatele ja ahelikus osalemiseks, kuidas käituda otsitava leidmisel</a:t>
            </a:r>
          </a:p>
          <a:p>
            <a:pPr marL="571500" lvl="1" indent="0">
              <a:buNone/>
            </a:pPr>
            <a:endParaRPr lang="et-EE" i="1" dirty="0">
              <a:latin typeface="Montserrat" panose="020B0604020202020204" charset="-70"/>
            </a:endParaRP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Tagasiside osalejatelt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957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Logistikaõppus </a:t>
            </a:r>
            <a:r>
              <a:rPr lang="et-EE" dirty="0">
                <a:latin typeface="Montserrat" panose="020B0604020202020204" charset="-70"/>
              </a:rPr>
              <a:t>(tagasiside 3 inimeselt)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Kõigi kolme tagasisides väljendus soov saada rohkem infot otsingualade jaotamise ja GPS seadmetesse alade tekitamise kohta</a:t>
            </a:r>
          </a:p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Üks osaleja õppis palju, teised kaks mitte nii palju, kuid kõik on huvitatud edasi tegelema.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Tagasiside osalejatelt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244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24575" y="1392224"/>
            <a:ext cx="6851651" cy="6837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31349"/>
            <a:ext cx="10515600" cy="4351337"/>
          </a:xfrm>
        </p:spPr>
        <p:txBody>
          <a:bodyPr/>
          <a:lstStyle/>
          <a:p>
            <a:pPr marL="114300" indent="0">
              <a:buNone/>
            </a:pPr>
            <a:r>
              <a:rPr lang="et-EE" b="1" dirty="0">
                <a:latin typeface="Montserrat" panose="020B0604020202020204" charset="-70"/>
              </a:rPr>
              <a:t>Ahelikuõppus </a:t>
            </a:r>
            <a:r>
              <a:rPr lang="et-EE" dirty="0">
                <a:latin typeface="Montserrat" panose="020B0604020202020204" charset="-70"/>
              </a:rPr>
              <a:t>(tagasiside 14 osalejalt)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dirty="0">
                <a:latin typeface="Montserrat" panose="020B0604020202020204" charset="-70"/>
              </a:rPr>
              <a:t>7 osalejat tundsid, et õppisid palju, 6 osalejat mitte nii palju, kuid kõik on huvitatud edasi tegelema. Üks osaleja ei pidanud enda ampluaaks.</a:t>
            </a:r>
          </a:p>
          <a:p>
            <a:pPr marL="114300" indent="0">
              <a:buNone/>
            </a:pPr>
            <a:endParaRPr lang="et-EE" dirty="0">
              <a:latin typeface="Montserrat" panose="020B0604020202020204" charset="-70"/>
            </a:endParaRP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„Aheliku õppusele oleks tahtnud saada rohkem eelnevat selgitust ja instruktsioone kuidas ahelikus käituda, mida jälgida, kuidas rida hoida, kuidas vajadusel ahelik peatada ja esmaabi koti olemasolu vajalikkusest“</a:t>
            </a:r>
          </a:p>
          <a:p>
            <a:pPr marL="114300" indent="0">
              <a:buNone/>
            </a:pPr>
            <a:r>
              <a:rPr lang="et-EE" sz="2400" i="1" dirty="0">
                <a:latin typeface="Montserrat" panose="020B0604020202020204" charset="-70"/>
              </a:rPr>
              <a:t>„Oleks tahtnud rohkem kuulda iga aheliku töö tulemustest ja elamustest pärast naasmist staapi.“</a:t>
            </a:r>
          </a:p>
        </p:txBody>
      </p:sp>
      <p:sp>
        <p:nvSpPr>
          <p:cNvPr id="5" name="Google Shape;35;p2" descr="Rectangle"/>
          <p:cNvSpPr txBox="1"/>
          <p:nvPr/>
        </p:nvSpPr>
        <p:spPr>
          <a:xfrm>
            <a:off x="0" y="-15875"/>
            <a:ext cx="12192000" cy="641350"/>
          </a:xfrm>
          <a:prstGeom prst="rect">
            <a:avLst/>
          </a:prstGeom>
          <a:solidFill>
            <a:srgbClr val="B0291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36;p2" descr="Suntur acimint et heading"/>
          <p:cNvSpPr txBox="1"/>
          <p:nvPr/>
        </p:nvSpPr>
        <p:spPr>
          <a:xfrm>
            <a:off x="152386" y="-73164"/>
            <a:ext cx="824180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rts Mill Goudy"/>
              <a:buNone/>
            </a:pPr>
            <a:r>
              <a:rPr lang="et-EE" sz="3000" b="0" i="0" u="none" dirty="0">
                <a:solidFill>
                  <a:srgbClr val="FFFFFF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Otsinguõppus 2.10.2021 / Tagasiside osalejatelt</a:t>
            </a:r>
            <a:endParaRPr dirty="0"/>
          </a:p>
        </p:txBody>
      </p:sp>
      <p:sp>
        <p:nvSpPr>
          <p:cNvPr id="8" name="AutoShape 6" descr="Eesti Otsingukoerte Klubi - Home | Facebook"/>
          <p:cNvSpPr>
            <a:spLocks noChangeAspect="1" noChangeArrowheads="1"/>
          </p:cNvSpPr>
          <p:nvPr/>
        </p:nvSpPr>
        <p:spPr bwMode="auto">
          <a:xfrm>
            <a:off x="7646621" y="38207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7049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91" y="0"/>
            <a:ext cx="8992553" cy="68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6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7B610"/>
      </a:accent1>
      <a:accent2>
        <a:srgbClr val="ED7D31"/>
      </a:accent2>
      <a:accent3>
        <a:srgbClr val="FFFFFF"/>
      </a:accent3>
      <a:accent4>
        <a:srgbClr val="F7B610"/>
      </a:accent4>
      <a:accent5>
        <a:srgbClr val="ED7D31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620</Words>
  <Application>Microsoft Office PowerPoint</Application>
  <PresentationFormat>Widescreen</PresentationFormat>
  <Paragraphs>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Open Sans</vt:lpstr>
      <vt:lpstr>Calibri</vt:lpstr>
      <vt:lpstr>Montserrat</vt:lpstr>
      <vt:lpstr>Sorts Mill Goudy</vt:lpstr>
      <vt:lpstr>Office Theme</vt:lpstr>
      <vt:lpstr>Otsinguvaldkonna koosolek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Otsinguvaldkonna koosolek</dc:title>
  <dc:creator>Kurvits Marelle</dc:creator>
  <cp:lastModifiedBy>Gerli Tammeleht</cp:lastModifiedBy>
  <cp:revision>23</cp:revision>
  <dcterms:modified xsi:type="dcterms:W3CDTF">2021-12-15T18:17:15Z</dcterms:modified>
</cp:coreProperties>
</file>